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7969-E4D9-45F9-87D4-602EB1E29B6C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B6EFAB5-6087-4136-9A73-0D8A822089F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7969-E4D9-45F9-87D4-602EB1E29B6C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EFAB5-6087-4136-9A73-0D8A82208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7969-E4D9-45F9-87D4-602EB1E29B6C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EFAB5-6087-4136-9A73-0D8A82208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7969-E4D9-45F9-87D4-602EB1E29B6C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EFAB5-6087-4136-9A73-0D8A822089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7969-E4D9-45F9-87D4-602EB1E29B6C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B6EFAB5-6087-4136-9A73-0D8A822089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7969-E4D9-45F9-87D4-602EB1E29B6C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EFAB5-6087-4136-9A73-0D8A822089F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7969-E4D9-45F9-87D4-602EB1E29B6C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EFAB5-6087-4136-9A73-0D8A822089F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7969-E4D9-45F9-87D4-602EB1E29B6C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EFAB5-6087-4136-9A73-0D8A82208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7969-E4D9-45F9-87D4-602EB1E29B6C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EFAB5-6087-4136-9A73-0D8A82208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7969-E4D9-45F9-87D4-602EB1E29B6C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EFAB5-6087-4136-9A73-0D8A822089F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7969-E4D9-45F9-87D4-602EB1E29B6C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B6EFAB5-6087-4136-9A73-0D8A822089F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B47969-E4D9-45F9-87D4-602EB1E29B6C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B6EFAB5-6087-4136-9A73-0D8A822089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Factoring 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+ </a:t>
            </a:r>
            <a:r>
              <a:rPr lang="en-US" sz="3600" dirty="0" err="1" smtClean="0"/>
              <a:t>bx</a:t>
            </a:r>
            <a:r>
              <a:rPr lang="en-US" sz="3600" dirty="0" smtClean="0"/>
              <a:t> + c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7-3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20143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Objective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Factor quadratic trinomials of the form      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+ </a:t>
            </a:r>
            <a:r>
              <a:rPr lang="en-US" sz="3600" dirty="0" err="1" smtClean="0"/>
              <a:t>bx</a:t>
            </a:r>
            <a:r>
              <a:rPr lang="en-US" sz="3600" dirty="0" smtClean="0"/>
              <a:t> +c.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19407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Note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(s </a:t>
            </a:r>
            <a:r>
              <a:rPr lang="en-US" sz="3600" dirty="0" smtClean="0">
                <a:solidFill>
                  <a:srgbClr val="FF0000"/>
                </a:solidFill>
              </a:rPr>
              <a:t>+ 4</a:t>
            </a:r>
            <a:r>
              <a:rPr lang="en-US" sz="3600" dirty="0" smtClean="0"/>
              <a:t>)(s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– </a:t>
            </a:r>
            <a:r>
              <a:rPr lang="en-US" sz="3600" dirty="0" smtClean="0">
                <a:solidFill>
                  <a:srgbClr val="FF0000"/>
                </a:solidFill>
              </a:rPr>
              <a:t>2</a:t>
            </a:r>
            <a:r>
              <a:rPr lang="en-US" sz="3600" dirty="0" smtClean="0"/>
              <a:t>) = s</a:t>
            </a:r>
            <a:r>
              <a:rPr lang="en-US" sz="3600" baseline="30000" dirty="0" smtClean="0"/>
              <a:t>2 </a:t>
            </a:r>
            <a:r>
              <a:rPr lang="en-US" sz="3600" dirty="0" smtClean="0"/>
              <a:t>+ 2s </a:t>
            </a:r>
            <a:r>
              <a:rPr lang="en-US" sz="3600" dirty="0" smtClean="0">
                <a:solidFill>
                  <a:srgbClr val="FF0000"/>
                </a:solidFill>
              </a:rPr>
              <a:t>– 8</a:t>
            </a:r>
            <a:r>
              <a:rPr lang="en-US" sz="3600" dirty="0" smtClean="0"/>
              <a:t> </a:t>
            </a:r>
            <a:endParaRPr lang="en-US" sz="3600" dirty="0"/>
          </a:p>
          <a:p>
            <a:r>
              <a:rPr lang="en-US" sz="3600" dirty="0" smtClean="0"/>
              <a:t>To factor a quadratic trinomial of the form x</a:t>
            </a:r>
            <a:r>
              <a:rPr lang="en-US" sz="3600" baseline="30000" dirty="0" smtClean="0"/>
              <a:t>2 </a:t>
            </a:r>
            <a:r>
              <a:rPr lang="en-US" sz="3600" dirty="0" smtClean="0"/>
              <a:t>+ </a:t>
            </a:r>
            <a:r>
              <a:rPr lang="en-US" sz="3600" dirty="0" err="1" smtClean="0"/>
              <a:t>bx</a:t>
            </a:r>
            <a:r>
              <a:rPr lang="en-US" sz="3600" dirty="0" smtClean="0"/>
              <a:t> + c, find the two factors of c whose sum is b. </a:t>
            </a:r>
          </a:p>
          <a:p>
            <a:pPr lvl="1"/>
            <a:r>
              <a:rPr lang="en-US" sz="3600" dirty="0" smtClean="0"/>
              <a:t>If no such integers exist, then the trinomial is not factorable.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70366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x</a:t>
            </a:r>
            <a:r>
              <a:rPr lang="en-US" sz="4400" baseline="30000" dirty="0" smtClean="0"/>
              <a:t>2</a:t>
            </a:r>
            <a:r>
              <a:rPr lang="en-US" sz="4400" dirty="0" smtClean="0"/>
              <a:t> + </a:t>
            </a:r>
            <a:r>
              <a:rPr lang="en-US" sz="4400" dirty="0" err="1" smtClean="0"/>
              <a:t>bx</a:t>
            </a:r>
            <a:r>
              <a:rPr lang="en-US" sz="4400" dirty="0" smtClean="0"/>
              <a:t> + c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73041338"/>
              </p:ext>
            </p:extLst>
          </p:nvPr>
        </p:nvGraphicFramePr>
        <p:xfrm>
          <a:off x="457200" y="2057400"/>
          <a:ext cx="8403814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590"/>
                <a:gridCol w="412504"/>
                <a:gridCol w="1876969"/>
                <a:gridCol w="3988181"/>
                <a:gridCol w="169257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Example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Signs of Factors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Factors</a:t>
                      </a:r>
                      <a:endParaRPr lang="en-US" sz="20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x</a:t>
                      </a:r>
                      <a:r>
                        <a:rPr lang="en-US" sz="2000" baseline="30000" dirty="0" smtClean="0"/>
                        <a:t>2</a:t>
                      </a:r>
                      <a:r>
                        <a:rPr lang="en-US" sz="2000" baseline="0" dirty="0" smtClean="0"/>
                        <a:t> + 5x + 4</a:t>
                      </a:r>
                      <a:endParaRPr lang="en-US" sz="2000" dirty="0" smtClean="0"/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Both Positive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(x + 1)(x + 4)</a:t>
                      </a:r>
                      <a:endParaRPr lang="en-US" sz="20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–</a:t>
                      </a:r>
                      <a:r>
                        <a:rPr lang="en-US" sz="2000" dirty="0" smtClean="0"/>
                        <a:t> 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n</a:t>
                      </a:r>
                      <a:r>
                        <a:rPr lang="en-US" sz="2000" baseline="30000" dirty="0" smtClean="0"/>
                        <a:t>2</a:t>
                      </a:r>
                      <a:r>
                        <a:rPr lang="en-US" sz="2000" baseline="0" dirty="0" smtClean="0"/>
                        <a:t> – 6n + 8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Both negative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(n – 2)(n – 4)</a:t>
                      </a:r>
                      <a:endParaRPr lang="en-US" sz="20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–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–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t</a:t>
                      </a:r>
                      <a:r>
                        <a:rPr lang="en-US" sz="2000" baseline="30000" dirty="0" smtClean="0"/>
                        <a:t>2</a:t>
                      </a:r>
                      <a:r>
                        <a:rPr lang="en-US" sz="2000" baseline="0" dirty="0" smtClean="0"/>
                        <a:t> – t – 6</a:t>
                      </a:r>
                      <a:endParaRPr lang="en-US" sz="2000" dirty="0" smtClean="0"/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Factor with greatest absolute value</a:t>
                      </a:r>
                      <a:r>
                        <a:rPr lang="en-US" sz="2000" baseline="0" dirty="0" smtClean="0"/>
                        <a:t> is negative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(t – 3)( t + 2)</a:t>
                      </a:r>
                      <a:endParaRPr lang="en-US" sz="20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–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q</a:t>
                      </a:r>
                      <a:r>
                        <a:rPr lang="en-US" sz="2000" baseline="30000" dirty="0" smtClean="0"/>
                        <a:t>2</a:t>
                      </a:r>
                      <a:r>
                        <a:rPr lang="en-US" sz="2000" baseline="0" dirty="0" smtClean="0"/>
                        <a:t> + 3q – 18</a:t>
                      </a:r>
                      <a:endParaRPr lang="en-US" sz="2000" dirty="0" smtClean="0"/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Factor with greatest</a:t>
                      </a:r>
                      <a:r>
                        <a:rPr lang="en-US" sz="2000" baseline="0" dirty="0" smtClean="0"/>
                        <a:t> absolute value is positive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(q + 6)(q</a:t>
                      </a:r>
                      <a:r>
                        <a:rPr lang="en-US" sz="2000" baseline="0" dirty="0" smtClean="0"/>
                        <a:t> – 3)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627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Factor x</a:t>
            </a:r>
            <a:r>
              <a:rPr lang="en-US" sz="4400" baseline="30000" dirty="0" smtClean="0"/>
              <a:t>2 </a:t>
            </a:r>
            <a:r>
              <a:rPr lang="en-US" sz="4400" dirty="0" smtClean="0"/>
              <a:t>+ 9x + 18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r>
              <a:rPr lang="en-US" sz="3600" dirty="0" smtClean="0"/>
              <a:t>First, look for factors of 18 whose sum is 9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600" dirty="0" smtClean="0"/>
              <a:t>(x + 3)(x + 6) = 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+ 9x + 18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864802"/>
              </p:ext>
            </p:extLst>
          </p:nvPr>
        </p:nvGraphicFramePr>
        <p:xfrm>
          <a:off x="1371600" y="2590800"/>
          <a:ext cx="60960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Factors of 18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Sum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 and 18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19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 and 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3 and 6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5930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Example 1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Factor 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+ 15x + 36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3600" dirty="0" smtClean="0"/>
              <a:t>(x + 3)(x + 12)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230687"/>
              </p:ext>
            </p:extLst>
          </p:nvPr>
        </p:nvGraphicFramePr>
        <p:xfrm>
          <a:off x="1371600" y="2362200"/>
          <a:ext cx="60960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Factors of 36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Sum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 and 36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37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 and 18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3 and 12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 and 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13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 and 6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152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Example 2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Factor each trinomial. Check your answer.</a:t>
            </a:r>
          </a:p>
          <a:p>
            <a:pPr marL="457200" lvl="1" indent="0">
              <a:buNone/>
            </a:pPr>
            <a:r>
              <a:rPr lang="en-US" sz="3600" dirty="0" smtClean="0"/>
              <a:t>a.) 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+ 6x + 5 </a:t>
            </a:r>
          </a:p>
          <a:p>
            <a:pPr marL="457200" lvl="1" indent="0"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FF0000"/>
                </a:solidFill>
              </a:rPr>
              <a:t>(x + 5)(x + 1)</a:t>
            </a:r>
            <a:endParaRPr lang="en-US" sz="36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3600" dirty="0" smtClean="0"/>
              <a:t>b.) 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+ 6x + 9 </a:t>
            </a:r>
          </a:p>
          <a:p>
            <a:pPr marL="457200" lvl="1" indent="0"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FF0000"/>
                </a:solidFill>
              </a:rPr>
              <a:t>(x + 3)(x + 3)</a:t>
            </a:r>
          </a:p>
          <a:p>
            <a:pPr marL="457200" lvl="1" indent="0">
              <a:buNone/>
            </a:pPr>
            <a:r>
              <a:rPr lang="en-US" sz="3600" dirty="0" smtClean="0"/>
              <a:t>c.) 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- </a:t>
            </a:r>
            <a:r>
              <a:rPr lang="en-US" sz="3600" dirty="0"/>
              <a:t>8</a:t>
            </a:r>
            <a:r>
              <a:rPr lang="en-US" sz="3600" dirty="0" smtClean="0"/>
              <a:t>x + 15 </a:t>
            </a:r>
          </a:p>
          <a:p>
            <a:pPr marL="457200" lvl="1" indent="0"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FF0000"/>
                </a:solidFill>
              </a:rPr>
              <a:t>(x – 5)(x – 3)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472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Example 3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Factor each trinomial</a:t>
            </a:r>
          </a:p>
          <a:p>
            <a:pPr marL="457200" lvl="1" indent="0">
              <a:buNone/>
            </a:pPr>
            <a:r>
              <a:rPr lang="en-US" sz="3600" dirty="0" smtClean="0"/>
              <a:t>a.) </a:t>
            </a:r>
            <a:r>
              <a:rPr lang="en-US" sz="3600" dirty="0" smtClean="0"/>
              <a:t>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+ x – 20 </a:t>
            </a:r>
          </a:p>
          <a:p>
            <a:pPr marL="457200" lvl="1" indent="0"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FF0000"/>
                </a:solidFill>
              </a:rPr>
              <a:t>(x + 5)(x – 4) </a:t>
            </a:r>
            <a:endParaRPr lang="en-US" sz="36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3600" dirty="0" smtClean="0"/>
              <a:t>b.) 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– 3x – 18 </a:t>
            </a:r>
          </a:p>
          <a:p>
            <a:pPr marL="457200" lvl="1" indent="0"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FF0000"/>
                </a:solidFill>
              </a:rPr>
              <a:t>(x – 6)(x + 3)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35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Example 4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600" dirty="0" smtClean="0"/>
              <a:t>Factor </a:t>
            </a:r>
            <a:r>
              <a:rPr lang="en-US" sz="3600" dirty="0"/>
              <a:t>y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+ 10y + 21. Show that the original polynomial and the factored form have the same value for y = 0, 1, 2, 3, and 4.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356603"/>
              </p:ext>
            </p:extLst>
          </p:nvPr>
        </p:nvGraphicFramePr>
        <p:xfrm>
          <a:off x="1371600" y="3962400"/>
          <a:ext cx="3048000" cy="2438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2641600"/>
              </a:tblGrid>
              <a:tr h="40083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y</a:t>
                      </a:r>
                      <a:r>
                        <a:rPr lang="en-US" sz="2000" baseline="30000" dirty="0" smtClean="0"/>
                        <a:t>2</a:t>
                      </a:r>
                      <a:r>
                        <a:rPr lang="en-US" sz="2000" dirty="0" smtClean="0"/>
                        <a:t> + 10y + 21</a:t>
                      </a:r>
                    </a:p>
                  </a:txBody>
                  <a:tcPr/>
                </a:tc>
              </a:tr>
              <a:tr h="43423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(0)</a:t>
                      </a:r>
                      <a:r>
                        <a:rPr lang="en-US" sz="2000" baseline="30000" dirty="0" smtClean="0"/>
                        <a:t>2</a:t>
                      </a:r>
                      <a:r>
                        <a:rPr lang="en-US" sz="2000" baseline="0" dirty="0" smtClean="0"/>
                        <a:t> + 10(0) + 21 = 21</a:t>
                      </a:r>
                      <a:endParaRPr lang="en-US" sz="2000" dirty="0"/>
                    </a:p>
                  </a:txBody>
                  <a:tcPr/>
                </a:tc>
              </a:tr>
              <a:tr h="40083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(1)</a:t>
                      </a:r>
                      <a:r>
                        <a:rPr lang="en-US" sz="2000" baseline="30000" dirty="0" smtClean="0"/>
                        <a:t>2</a:t>
                      </a:r>
                      <a:r>
                        <a:rPr lang="en-US" sz="2000" baseline="0" dirty="0" smtClean="0"/>
                        <a:t> + 10(1) + 21 = 32</a:t>
                      </a:r>
                      <a:endParaRPr lang="en-US" sz="2000" dirty="0" smtClean="0"/>
                    </a:p>
                  </a:txBody>
                  <a:tcPr/>
                </a:tc>
              </a:tr>
              <a:tr h="40083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(2)</a:t>
                      </a:r>
                      <a:r>
                        <a:rPr lang="en-US" sz="2000" baseline="30000" dirty="0" smtClean="0"/>
                        <a:t>2</a:t>
                      </a:r>
                      <a:r>
                        <a:rPr lang="en-US" sz="2000" baseline="0" dirty="0" smtClean="0"/>
                        <a:t> + 10(2) + 21 = 45</a:t>
                      </a:r>
                      <a:endParaRPr lang="en-US" sz="2000" dirty="0" smtClean="0"/>
                    </a:p>
                  </a:txBody>
                  <a:tcPr/>
                </a:tc>
              </a:tr>
              <a:tr h="40083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(3)</a:t>
                      </a:r>
                      <a:r>
                        <a:rPr lang="en-US" sz="2000" baseline="30000" dirty="0" smtClean="0"/>
                        <a:t>2</a:t>
                      </a:r>
                      <a:r>
                        <a:rPr lang="en-US" sz="2000" baseline="0" dirty="0" smtClean="0"/>
                        <a:t> + 10(3) + 21 = 60</a:t>
                      </a:r>
                      <a:endParaRPr lang="en-US" sz="2000" dirty="0" smtClean="0"/>
                    </a:p>
                  </a:txBody>
                  <a:tcPr/>
                </a:tc>
              </a:tr>
              <a:tr h="40083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(4)</a:t>
                      </a:r>
                      <a:r>
                        <a:rPr lang="en-US" sz="2000" baseline="30000" dirty="0" smtClean="0"/>
                        <a:t>2</a:t>
                      </a:r>
                      <a:r>
                        <a:rPr lang="en-US" sz="2000" baseline="0" dirty="0" smtClean="0"/>
                        <a:t> + 10(4) + 21 = 77</a:t>
                      </a:r>
                      <a:endParaRPr lang="en-US" sz="20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783711"/>
              </p:ext>
            </p:extLst>
          </p:nvPr>
        </p:nvGraphicFramePr>
        <p:xfrm>
          <a:off x="4648200" y="3962400"/>
          <a:ext cx="28194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386"/>
                <a:gridCol w="2499014"/>
              </a:tblGrid>
              <a:tr h="4064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(y + 7)(y + 3)</a:t>
                      </a:r>
                      <a:endParaRPr lang="en-US" sz="2000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(0 + 7)(0</a:t>
                      </a:r>
                      <a:r>
                        <a:rPr lang="en-US" sz="2000" baseline="0" dirty="0" smtClean="0"/>
                        <a:t> + 3) = 21</a:t>
                      </a:r>
                      <a:endParaRPr lang="en-US" sz="2000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(1 + 7)(1</a:t>
                      </a:r>
                      <a:r>
                        <a:rPr lang="en-US" sz="2000" baseline="0" dirty="0" smtClean="0"/>
                        <a:t> + 3) = 32</a:t>
                      </a:r>
                      <a:endParaRPr lang="en-US" sz="2000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(2 + 7)(2</a:t>
                      </a:r>
                      <a:r>
                        <a:rPr lang="en-US" sz="2000" baseline="0" dirty="0" smtClean="0"/>
                        <a:t> + 3) = 45 </a:t>
                      </a:r>
                      <a:endParaRPr lang="en-US" sz="2000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(3 + 7)(3</a:t>
                      </a:r>
                      <a:r>
                        <a:rPr lang="en-US" sz="2000" baseline="0" dirty="0" smtClean="0"/>
                        <a:t> + 3) = 60</a:t>
                      </a:r>
                      <a:endParaRPr lang="en-US" sz="2000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(4 + 7)(4</a:t>
                      </a:r>
                      <a:r>
                        <a:rPr lang="en-US" sz="2000" baseline="0" dirty="0" smtClean="0"/>
                        <a:t> + 3) = 77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109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50</TotalTime>
  <Words>448</Words>
  <Application>Microsoft Office PowerPoint</Application>
  <PresentationFormat>On-screen Show (4:3)</PresentationFormat>
  <Paragraphs>112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7-3</vt:lpstr>
      <vt:lpstr>Objective</vt:lpstr>
      <vt:lpstr>Note</vt:lpstr>
      <vt:lpstr>x2 + bx + c</vt:lpstr>
      <vt:lpstr>Factor x2 + 9x + 18</vt:lpstr>
      <vt:lpstr>Example 1</vt:lpstr>
      <vt:lpstr>Example 2</vt:lpstr>
      <vt:lpstr>Example 3</vt:lpstr>
      <vt:lpstr>Example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7-3</dc:title>
  <dc:creator>laptop</dc:creator>
  <cp:lastModifiedBy>laptop</cp:lastModifiedBy>
  <cp:revision>6</cp:revision>
  <dcterms:created xsi:type="dcterms:W3CDTF">2013-02-19T02:53:36Z</dcterms:created>
  <dcterms:modified xsi:type="dcterms:W3CDTF">2013-02-19T03:44:27Z</dcterms:modified>
</cp:coreProperties>
</file>